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D62A7-D987-4500-AD6E-3DBF3F83A414}" type="datetimeFigureOut">
              <a:rPr lang="pt-BR" smtClean="0"/>
              <a:pPr/>
              <a:t>13/06/2014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BF861D-A4CD-4BAE-AC90-7D2285EAC78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977610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BC0FB-3EA4-4CCA-B07C-8FF64188DAEF}" type="datetime1">
              <a:rPr lang="pt-BR" smtClean="0"/>
              <a:pPr/>
              <a:t>13/06/2014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D5E53-A6FA-4625-8F84-9CB1A443E65B}" type="datetime1">
              <a:rPr lang="pt-BR" smtClean="0"/>
              <a:pPr/>
              <a:t>13/06/2014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2388A-6633-4D65-B634-8E26D45528A8}" type="datetime1">
              <a:rPr lang="pt-BR" smtClean="0"/>
              <a:pPr/>
              <a:t>13/06/2014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73CA-31FC-4FA5-8C7C-22EB2919B462}" type="datetime1">
              <a:rPr lang="pt-BR" smtClean="0"/>
              <a:pPr/>
              <a:t>13/06/2014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3AB8D-63E8-4051-9B79-62CF51A3097E}" type="datetime1">
              <a:rPr lang="pt-BR" smtClean="0"/>
              <a:pPr/>
              <a:t>13/06/2014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8FFC9-38BA-49A3-AF37-FFB15F92631E}" type="datetime1">
              <a:rPr lang="pt-BR" smtClean="0"/>
              <a:pPr/>
              <a:t>13/06/2014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1ADF1-D87C-40F3-A7C8-5CFD78844D6C}" type="datetime1">
              <a:rPr lang="pt-BR" smtClean="0"/>
              <a:pPr/>
              <a:t>13/06/2014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D410E-8BAA-4189-9524-6900C869C145}" type="datetime1">
              <a:rPr lang="pt-BR" smtClean="0"/>
              <a:pPr/>
              <a:t>13/06/2014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7795-CE2D-407D-875A-D7687E250DAF}" type="datetime1">
              <a:rPr lang="pt-BR" smtClean="0"/>
              <a:pPr/>
              <a:t>13/06/2014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5E4B2-D0F8-42F4-8DED-0FCD58E6B442}" type="datetime1">
              <a:rPr lang="pt-BR" smtClean="0"/>
              <a:pPr/>
              <a:t>13/06/2014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0DBE7-A9E4-4C88-81EA-38D7E73EA56E}" type="datetime1">
              <a:rPr lang="pt-BR" smtClean="0"/>
              <a:pPr/>
              <a:t>13/06/2014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2C6CCD7-2C7E-4084-B143-B880DEE31E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BA195A6-235C-4B8E-B8BB-71E3CD74F041}" type="datetime1">
              <a:rPr lang="pt-BR" smtClean="0"/>
              <a:pPr/>
              <a:t>13/06/2014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ALGUNS ELEMENTOS PARA A DISCUSSÃO DA CARREIRA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FENAJUFE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444073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-ASSIM A INFLAÇÃO MEDIDA PELO ICV DO DIEESE FOI DE 50,47%</a:t>
            </a:r>
          </a:p>
          <a:p>
            <a:r>
              <a:rPr lang="pt-BR" dirty="0"/>
              <a:t>-DESCONTANDO OS DOIS AUMENTOS NO CONJUNTO DA FOLHA DE 5%, TEMOS ACUMULADO DESDE ENTÃO 10,25% DE REAJUSTE</a:t>
            </a:r>
          </a:p>
          <a:p>
            <a:r>
              <a:rPr lang="pt-BR" dirty="0"/>
              <a:t>-DESSA FORMA, PARA O CONJUNTO DA FOLHA SERIA NECESSÁRIO UM AUMENTO DE 36,48% PARA REPOR O PODER DE COMPRA NO MESMO PATAMAR DE 2006</a:t>
            </a:r>
          </a:p>
          <a:p>
            <a:r>
              <a:rPr lang="pt-BR" dirty="0"/>
              <a:t>-ITENS IMPORTANTES TIVERAM AUMENTO MAIOR COMO A ALIMENTAÇÃO COM 86,19%, E A CESTA BÁSICA COM 89,91%</a:t>
            </a:r>
          </a:p>
          <a:p>
            <a:r>
              <a:rPr lang="pt-BR" dirty="0"/>
              <a:t>-SE PARA O TOTAL DA FOLHA SERIA NECESSÁRIO UM REAJUSTE DE 36,48%, PARA A CARREIRA EFETIVA, ONDE FOI APLICADA A TOTALIDADE DOS 10,25% O AUMENTO SERIA DE 28,83%</a:t>
            </a:r>
          </a:p>
          <a:p>
            <a:r>
              <a:rPr lang="pt-BR" dirty="0"/>
              <a:t>-OUTRO ASPECTO IMPORTANTE É QUE DESDE 1996, HOUVE UMA ELEVAÇÃO CONSIDERÁVEL NA REMUNERAÇÃO, FRUTO DAS INÚMERAS GREVES E MOBILIZAÇÕES DA CATEGORIA</a:t>
            </a:r>
          </a:p>
          <a:p>
            <a:r>
              <a:rPr lang="pt-BR" dirty="0"/>
              <a:t>- ENTRE 631% PARA O ANALISTA C 13 E 1.023% PARA O TÉCNICO A 1</a:t>
            </a:r>
          </a:p>
          <a:p>
            <a:r>
              <a:rPr lang="pt-BR" dirty="0"/>
              <a:t>-NOTE QUE OS MAIORES AUMENTOS FORAM PARA OS PADRÕES DE INÍCIO DE CARREIRA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33143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-EM PARTE POR CAUSA DA DIMINUIÇÃO DOS PADRÕES, E TAMBÉM PELA DETERMINAÇÃO DE SE AUMENTAR A REMUNERAÇÃO DE INGRESSO DOS SERVIDORES, NOTADAMENTE NO PCS 2</a:t>
            </a:r>
          </a:p>
          <a:p>
            <a:r>
              <a:rPr lang="pt-BR" dirty="0"/>
              <a:t>-MESMO COM A CRIAÇÃO DA GAS HÁ 6 PADRÕES COM REMUNERAÇÕES MENORES DO QUE QUANDO RECEBIAM FC 2</a:t>
            </a:r>
          </a:p>
          <a:p>
            <a:r>
              <a:rPr lang="pt-BR" dirty="0"/>
              <a:t>-E 10 PADRÕES PARA OS OFICAIS COM REMUNERAÇÕES MENORES DO QUE QUANDO RECEBIAM A FC 5</a:t>
            </a:r>
          </a:p>
          <a:p>
            <a:r>
              <a:rPr lang="pt-BR" dirty="0"/>
              <a:t>-PARA OS AGENTES DE SEGURANÇA AUMENTOS ENTRE 574% E 662%</a:t>
            </a:r>
          </a:p>
          <a:p>
            <a:r>
              <a:rPr lang="pt-BR" dirty="0"/>
              <a:t>-OS PERCENTUAIS DE AUMENTO GLOBAL PARA OS OFICIAIS DESDE 1996 FORAM DE 573% A 659%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718787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-MENORES DO QUE PARA O RESTANTE DA CATEGORIA</a:t>
            </a:r>
          </a:p>
          <a:p>
            <a:r>
              <a:rPr lang="pt-BR" dirty="0"/>
              <a:t>-HOUVE UMA DIMINUIÇÃO NOS PERCENTUAIS DE COMPROMETIMENTO DAS RCL EM RELAÇÃO À DESPESA LÍQUIDA DE PESSOAL</a:t>
            </a:r>
          </a:p>
          <a:p>
            <a:r>
              <a:rPr lang="pt-BR" dirty="0"/>
              <a:t>-EM 1995 ERA DE 54,5%, CAINDO EM 2013 PARA 31,1%</a:t>
            </a:r>
          </a:p>
          <a:p>
            <a:r>
              <a:rPr lang="pt-BR" dirty="0"/>
              <a:t>-O LIMITE ATUAL É DE 50%</a:t>
            </a:r>
          </a:p>
          <a:p>
            <a:r>
              <a:rPr lang="pt-BR" dirty="0"/>
              <a:t>-PARA SE ALCANÇAR TAL PATAMAR É POSSÍVEL UM AUMETNO DE 60,69% NA REMUNERAÇÃO DE TODOS SERVIDORES FEDERAIS, INCLUINDO INATIVOS E PENSIONISTAS</a:t>
            </a:r>
          </a:p>
          <a:p>
            <a:r>
              <a:rPr lang="pt-BR" dirty="0"/>
              <a:t>-O LIMITE DO PJF, INCLUINDA A JDFT É 6,275%, E O PERCENTUAL DE GASTOS VEM CAINDO ANO A ANO</a:t>
            </a:r>
          </a:p>
          <a:p>
            <a:r>
              <a:rPr lang="pt-BR" dirty="0"/>
              <a:t>-EM 2009 A DESPESA LIQUIDA DE PESSOAL ERA DE 3,64%, CAINDO PARA 3,31% EM 2010, NOVA QUEDA PARA 3,00% EM 2011, INDO MAIS PARA BAIXO EM 2012 PARA 2,88% E EM 2013 NOVA DIMINUIÇÃO PARA 2,81%</a:t>
            </a:r>
          </a:p>
          <a:p>
            <a:r>
              <a:rPr lang="pt-BR" dirty="0"/>
              <a:t>-ASSIM PARA SE ATINGIR O LIMITE DA LRF, O PJF PODERIA AUMENTAR SUAS DESPESAS EM 2013 EM MAIS R$ 22,6 MILHÕES</a:t>
            </a:r>
          </a:p>
          <a:p>
            <a:r>
              <a:rPr lang="pt-BR" dirty="0"/>
              <a:t>-TAL MONTANTE EQUIVALE AO CUSTO PARA EFEITOS DE LRF DE PRATICAMENTE 4 PCS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392978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-COM BASE EM DADOS DE 2011, A PARTIR DOS DOU´S</a:t>
            </a:r>
          </a:p>
          <a:p>
            <a:r>
              <a:rPr lang="pt-BR" dirty="0" smtClean="0"/>
              <a:t>-61% SÃO TÉCNICOS, 37% ANALISTAS, E APENAS 1,09% SÃO AUXILIARES</a:t>
            </a:r>
          </a:p>
          <a:p>
            <a:r>
              <a:rPr lang="pt-BR" dirty="0" smtClean="0"/>
              <a:t>-ASSIM A MAIORIA DA CATEGORIA ESTÁ NO CARGO DE TÉCNICO</a:t>
            </a:r>
          </a:p>
          <a:p>
            <a:r>
              <a:rPr lang="pt-BR" dirty="0" smtClean="0"/>
              <a:t>-E, CONSIDERANDO O ATUAL REEQUADRAMENTOS DOS AUXILIARES,ELES ESTÃO PRATICAMENTE EXTINTOS</a:t>
            </a:r>
          </a:p>
          <a:p>
            <a:r>
              <a:rPr lang="pt-BR" dirty="0" smtClean="0"/>
              <a:t>-COMO NO PJF NÃO HÁ PRATICAMENTE DISTINÇÃO ENTRE O TRABALHO REALIZADO PELO TÉCNICO E ANALISTA, CRIA UM PROBLEMA, COMO ENFRENTA-LO?</a:t>
            </a:r>
          </a:p>
          <a:p>
            <a:r>
              <a:rPr lang="pt-BR" dirty="0" smtClean="0"/>
              <a:t>-AQ  NÍVEL SUPERIOR PARA OS TÉCNICOS?</a:t>
            </a:r>
          </a:p>
          <a:p>
            <a:r>
              <a:rPr lang="pt-BR" dirty="0" smtClean="0"/>
              <a:t>-TENTAR DIMINUIR A DIFERENÇA SALARIAL ENTRE ESSAS CARREIRAS?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113290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- OUTRO ASPECTO IMPORTANTE É QUE 50,37% DOS SERVIDORES ESTÃO EM FINAL DE CARREIRA</a:t>
            </a:r>
          </a:p>
          <a:p>
            <a:r>
              <a:rPr lang="pt-BR" dirty="0"/>
              <a:t>-ESTANDO NA ÚLTIMA CLASSE “C” 56,56%</a:t>
            </a:r>
          </a:p>
          <a:p>
            <a:r>
              <a:rPr lang="pt-BR" dirty="0"/>
              <a:t>-ENQUANTO  6,94% ETÃO NO PRIMEIRO  PADRÃO, MAS HÁ 23,89% NA PRIMEIRA CLASSE</a:t>
            </a:r>
          </a:p>
          <a:p>
            <a:r>
              <a:rPr lang="pt-BR" dirty="0"/>
              <a:t>-COMO CRIAR UMA PERSPECTIVA PARA QUEM ESTÁ EM FINAL DE CARREIRA?</a:t>
            </a:r>
          </a:p>
          <a:p>
            <a:r>
              <a:rPr lang="pt-BR" dirty="0"/>
              <a:t>	- CRIAR NOVOS PADRÕES?</a:t>
            </a:r>
          </a:p>
          <a:p>
            <a:r>
              <a:rPr lang="pt-BR" dirty="0"/>
              <a:t>-TB A FALTA DE DISTINÇÃO CRIA UM PROBLEMA COM OS NOVOS SERVIDORES, QUE ALÉM DAS REMUNERAÇÕES MAIS BAIXAS, NÃO TIVERAM INCORPORADAS VANTAGENS QUE OS MAIS ANTIGOS TÊM</a:t>
            </a:r>
          </a:p>
          <a:p>
            <a:r>
              <a:rPr lang="pt-BR" dirty="0"/>
              <a:t>	-COMPRIMIR AINDA MAIS OS PADRÕES DAS CARREIRAS?</a:t>
            </a:r>
          </a:p>
          <a:p>
            <a:r>
              <a:rPr lang="pt-BR" dirty="0"/>
              <a:t>	-AUMENTO MAIOR PARA OS PRIMEIROS PADRÕES</a:t>
            </a:r>
          </a:p>
          <a:p>
            <a:r>
              <a:rPr lang="pt-BR" dirty="0"/>
              <a:t>-NÃO SE PODE ESQUECER QUE EM POUCOS ANOS OS QUE ESTÃO EM INICIO DE CARREIRA ESTARÃO NO FINAL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6465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-CARGOS VAGOS</a:t>
            </a:r>
          </a:p>
          <a:p>
            <a:r>
              <a:rPr lang="pt-BR" dirty="0"/>
              <a:t>-HÁ 7,9 MIL CJ E 55.9 MIL FC, SENDO RESPECTIVAMENTE 716 E 700 SEM VÍNCULO</a:t>
            </a:r>
          </a:p>
          <a:p>
            <a:r>
              <a:rPr lang="pt-BR" dirty="0"/>
              <a:t>-ESSAS FC E CJ REPRESENTAM  67,99% DA CARREIRA EFETIVA, OU SEJA, A CADA 10 SERVIDORES EM MÉDIA HÁ QUASE 7 COM FC E CJ</a:t>
            </a:r>
          </a:p>
          <a:p>
            <a:r>
              <a:rPr lang="pt-BR" dirty="0"/>
              <a:t>-É UM NÚMERO ALTO, BASTANTE SUPERIOR AO DO EXECUTIVO</a:t>
            </a:r>
          </a:p>
          <a:p>
            <a:r>
              <a:rPr lang="pt-BR" dirty="0"/>
              <a:t>-O VALOR GASTO ANUALMENTE É DE R$ 2,0 BILHÕES, REPRESENTANDO EM 2013, 8,11% DO ORÇAMENTO DE PESSOA DO PJF</a:t>
            </a:r>
          </a:p>
          <a:p>
            <a:r>
              <a:rPr lang="pt-BR" dirty="0"/>
              <a:t>-ESSA TAMBÉM É UMA SÉRIA DISCUSSÃO A SER ENCARADA, POIS PARA ESSES CARGOS NÃO HÁ NENHUM CRITÉRIO, NEM PARA A ENTRADA, OU MANUTENÇÃO E SAÍDA</a:t>
            </a:r>
          </a:p>
          <a:p>
            <a:r>
              <a:rPr lang="pt-BR" dirty="0"/>
              <a:t>-ISSO TB GERA UMA DISTORÇÃO NA MÉDIA SALARIAL DA CATEGORIA, POIS PARA ESSE EFEITO, PRINCIPALMENTE EM NEGOCIAÇÕES COM O GOVERNO, CONTA A REMUNERAÇÃO COM AS FC E CJ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75614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-COMO DEFINIR UM CRITÉRIO PARA SE SABER O  NÚMERO NECESSÁRIO DELAS?</a:t>
            </a:r>
          </a:p>
          <a:p>
            <a:r>
              <a:rPr lang="pt-BR" dirty="0"/>
              <a:t>-QUAIS CRITÉRIOS PARA A ENTRADA, MANUTENÇÃO E SAIDA DO CARGO E FUNÇÃO?</a:t>
            </a:r>
          </a:p>
          <a:p>
            <a:r>
              <a:rPr lang="pt-BR" dirty="0"/>
              <a:t>-POR OUTRO LADO NA DISCUSSÃO DA CARREIRA, HÁ QUE SE CONSIDERAR QUE ESSE NÚMERO ENORME DE FC E CJ, CRIOU UMA INCORPORAÇÃO PARA BOA PARTE DA CATEGORIA, QUE NÃO PODE SER DESCONSIDERADA </a:t>
            </a:r>
          </a:p>
          <a:p>
            <a:r>
              <a:rPr lang="pt-BR" dirty="0"/>
              <a:t>-COM BASE EM DADOS DE 2013 DO MPOG, INCLUINDO MAGISTRADOS, 80% SÃO SERVIDORES ATIVOS, 15% INATIVOS E 4% PENSIONISTAS</a:t>
            </a:r>
          </a:p>
          <a:p>
            <a:r>
              <a:rPr lang="pt-BR" dirty="0"/>
              <a:t>-HOUVE UM AUMENTO DE 6.024 SERVIDORES ENTRE 2012 E 2013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2462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-COMO DEFINIR UM CRITÉRIO PARA SE SABER O  NÚMERO NECESSÁRIO DELAS?</a:t>
            </a:r>
          </a:p>
          <a:p>
            <a:r>
              <a:rPr lang="pt-BR" dirty="0"/>
              <a:t>-QUAIS CRITÉRIOS PARA A ENTRADA, MANUTENÇÃO E SAIDA DO CARGO E FUNÇÃO?</a:t>
            </a:r>
          </a:p>
          <a:p>
            <a:r>
              <a:rPr lang="pt-BR" dirty="0"/>
              <a:t>-POR OUTRO LADO NA DISCUSSÃO DA CARREIRA, HÁ QUE SE CONSIDERAR QUE ESSE NÚMERO ENORME DE FC E CJ, CRIOU UMA INCORPORAÇÃO PARA BOA PARTE DA CATEGORIA, QUE NÃO PODE SER DESCONSIDERADA </a:t>
            </a:r>
          </a:p>
          <a:p>
            <a:r>
              <a:rPr lang="pt-BR" dirty="0"/>
              <a:t>-COM BASE EM DADOS DE 2013 DO MPOG, INCLUINDO MAGISTRADOS, 80% SÃO SERVIDORES ATIVOS, 15% INATIVOS E 4% PENSIONISTAS</a:t>
            </a:r>
          </a:p>
          <a:p>
            <a:r>
              <a:rPr lang="pt-BR" dirty="0"/>
              <a:t>-HOUVE UM AUMENTO DE 6.024 SERVIDORES ENTRE 2012 E 2013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885202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-EQUIVALENTES A 93 PROCESSOS POR SERVIDOR DA CARREIRA EFETIVA</a:t>
            </a:r>
          </a:p>
          <a:p>
            <a:r>
              <a:rPr lang="pt-BR" dirty="0"/>
              <a:t>-EM 1995 A MÉDIA ERA DE 21 PROCESSOS JULGADOS POR SERVIODR</a:t>
            </a:r>
          </a:p>
          <a:p>
            <a:r>
              <a:rPr lang="pt-BR" dirty="0"/>
              <a:t>-OU SEJA, A CARGA DE TRABALHO AUMENTOU 333% DESDE ENTÃO</a:t>
            </a:r>
          </a:p>
          <a:p>
            <a:r>
              <a:rPr lang="pt-BR" dirty="0"/>
              <a:t>-O QUE TEM LEVADO A UM RITMO DE TRABALHO ALUCINANTE, ADOECIMENTO DA CATEGORIA, ETC..</a:t>
            </a:r>
          </a:p>
          <a:p>
            <a:r>
              <a:rPr lang="pt-BR" dirty="0"/>
              <a:t>-ESSES PROCESSOS COMEÇAM E TERMINAM NA 1ª INSTÃNCIA, QUE EM GERAL TEM UMA CARGA DE TRABALHO MAIOR DO QUE OS TRIBUNAIS SUPERIORES</a:t>
            </a:r>
          </a:p>
          <a:p>
            <a:r>
              <a:rPr lang="pt-BR" dirty="0"/>
              <a:t>-NO ENTANTO, HÁ UMA DISCUSSÃO DE CRIAÇÃO DE CARREIRAS ESPECIFICAS DOS TRIBUNAIS SUPERIORES</a:t>
            </a:r>
          </a:p>
          <a:p>
            <a:r>
              <a:rPr lang="pt-BR" dirty="0"/>
              <a:t>-APESAR DA LUTA HISTÓRICA PARA COLOCAR A REMUNERAÇÃO DOS SERVIDORES DO PJF NO MESMO NÍVEL DE OUTRAS CARREIRAS ASSEMELHADAS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50271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-EXISTEM INÚMERAS CARREIRAS, COM REMUNERAÇÃO, ÀS VEZES MAIS DO QUE O DOBRO MAIOR DO QUE A PRATICADA NO JUDICIÁRIO</a:t>
            </a:r>
          </a:p>
          <a:p>
            <a:r>
              <a:rPr lang="pt-BR" dirty="0"/>
              <a:t>-CLARAMENTE HÁ UMA POLÍTICA DO PODER EXECUTIVO EM VALORIZAR AS CARREIRAS POR ELES CONSIDERADA TÍPICAS DE ESTADO</a:t>
            </a:r>
          </a:p>
          <a:p>
            <a:r>
              <a:rPr lang="pt-BR" dirty="0"/>
              <a:t>-VERIFICAR AS TABELAS</a:t>
            </a:r>
          </a:p>
          <a:p>
            <a:r>
              <a:rPr lang="pt-BR" dirty="0"/>
              <a:t>-COM RELAÇÃO A COMPOSIÇÃO DA REMUNERAÇÃO NA CARREIRA EFETIVA</a:t>
            </a:r>
          </a:p>
          <a:p>
            <a:r>
              <a:rPr lang="pt-BR" dirty="0"/>
              <a:t>-ATÉ 1996 O VB REPRESENTAVA 31,34%, SENDO 68,66% PARA O RESTANTE DA REMUNERAÇÃO</a:t>
            </a:r>
          </a:p>
          <a:p>
            <a:r>
              <a:rPr lang="pt-BR" dirty="0"/>
              <a:t>-À ÉPOCA ERA CHAMADO O RESTO DA REMUNERAÇÃO QUE NÃO O VB DE PINDURICALHOS</a:t>
            </a:r>
          </a:p>
          <a:p>
            <a:r>
              <a:rPr lang="pt-BR" dirty="0"/>
              <a:t>-NO PCS 1 PASSOU  O VB CAIU EM RELAÇÃO AO TOTAL DA CARREIRA EFEITA EFETIVA PARA 24,39%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40013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-NO PCS II ELEVAÇÃO SUBSTANCIAL PARA 89,29%</a:t>
            </a:r>
          </a:p>
          <a:p>
            <a:r>
              <a:rPr lang="pt-BR" dirty="0"/>
              <a:t>-NO PCS III, QUEDA PARA 66,67%</a:t>
            </a:r>
          </a:p>
          <a:p>
            <a:r>
              <a:rPr lang="pt-BR" dirty="0"/>
              <a:t>-E, NA ÚLTIMA PARCELA DO PCS IV PARA 52,63%</a:t>
            </a:r>
          </a:p>
          <a:p>
            <a:r>
              <a:rPr lang="pt-BR" dirty="0"/>
              <a:t>-HÁ TODA UMA DISCUSSÃO SOBRE A FORMA DE REMUNERAÇÃO</a:t>
            </a:r>
          </a:p>
          <a:p>
            <a:r>
              <a:rPr lang="pt-BR" dirty="0"/>
              <a:t>-MAS NÃO SE PODE DEIXAR DE COLOCAR QUE O VB É A PARTE DA REMUNERAÇÃO QUE MAIS CRIA DIREITOS, EM RAZÃO DE SEUS REFLEXOS, NO AQ, GAE E GAS</a:t>
            </a:r>
          </a:p>
          <a:p>
            <a:r>
              <a:rPr lang="pt-BR" dirty="0"/>
              <a:t>-NÃO HÁ POLITICA SLARIAL GLOBAL PARA OS SERVIDORES DO PJF</a:t>
            </a:r>
          </a:p>
          <a:p>
            <a:r>
              <a:rPr lang="pt-BR" dirty="0"/>
              <a:t>-PORÉM HÁ ENSAIOS PARA QUE SE TENHA PARA OS MAGISTRADOS, POR EXEMPLO, COM O RECENTE ENVIO DE PROJETO DE LEI PARA O AUMENTO DE SUAS REMUNERAÇÕES, PL 6218/2013</a:t>
            </a:r>
          </a:p>
          <a:p>
            <a:r>
              <a:rPr lang="pt-BR" dirty="0"/>
              <a:t>-E, PARA AS CJ CONFORME PL 5426/2013</a:t>
            </a:r>
          </a:p>
          <a:p>
            <a:r>
              <a:rPr lang="pt-BR" dirty="0"/>
              <a:t>-CONSIDERANDO COMO BASE PARA CÁLCULO DAS PERDAS JUNHO DE 2006, POIS NÃO SE PODE PREJUDICAR AINDA OS SERVIDORES, QUE NA ÉPOCA ESPERARAM ANOS PARA A PROVAÇÃO DO PCS, E DEPOIS AINDA TIVERAM O PARCELAMENTO DA REMUNERAÇÃO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CCD7-2C7E-4084-B143-B880DEE31E3A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572002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</TotalTime>
  <Words>1331</Words>
  <Application>Microsoft Office PowerPoint</Application>
  <PresentationFormat>Apresentação na tela (4:3)</PresentationFormat>
  <Paragraphs>92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Adjacência</vt:lpstr>
      <vt:lpstr>ALGUNS ELEMENTOS PARA A DISCUSSÃO DA CARREIRA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ALGUNS ELEMENTOS PARA A DISCUSSÃO DA CARREIRA</dc:title>
  <dc:creator>Washington</dc:creator>
  <cp:lastModifiedBy>Eliane</cp:lastModifiedBy>
  <cp:revision>3</cp:revision>
  <dcterms:created xsi:type="dcterms:W3CDTF">2014-03-21T20:18:04Z</dcterms:created>
  <dcterms:modified xsi:type="dcterms:W3CDTF">2014-06-13T21:12:32Z</dcterms:modified>
</cp:coreProperties>
</file>