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272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76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77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30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114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170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4239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286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059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350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4122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D4CF-EAAA-4568-8DDF-683E25871F57}" type="datetimeFigureOut">
              <a:rPr lang="pt-BR" smtClean="0"/>
              <a:pPr/>
              <a:t>13/06/2014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FCB82-ACB3-4BE3-B9AD-6272A91755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237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u.gov.br/10ano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pt-BR" dirty="0" smtClean="0"/>
              <a:t>Remuneração por Subsídio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Experiência da Controladoria-Geral da União</a:t>
            </a:r>
          </a:p>
          <a:p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Bruno Alessandro Damasceno dos Anjos</a:t>
            </a:r>
          </a:p>
          <a:p>
            <a:endParaRPr lang="pt-BR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2159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2ª conclusão sobre o </a:t>
            </a:r>
            <a:r>
              <a:rPr lang="pt-BR" b="1" dirty="0" smtClean="0"/>
              <a:t>Subsídio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b="1" dirty="0"/>
              <a:t>F</a:t>
            </a:r>
            <a:r>
              <a:rPr lang="pt-BR" b="1" dirty="0" smtClean="0"/>
              <a:t>im </a:t>
            </a:r>
            <a:r>
              <a:rPr lang="pt-BR" b="1" dirty="0"/>
              <a:t>da gratificação de desempenho como ponto positivo</a:t>
            </a: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Subsídio </a:t>
            </a:r>
            <a:r>
              <a:rPr lang="pt-BR" b="1" dirty="0"/>
              <a:t>e servidores novos e antigos</a:t>
            </a:r>
            <a:endParaRPr lang="pt-BR" dirty="0"/>
          </a:p>
          <a:p>
            <a:pPr lvl="0"/>
            <a:r>
              <a:rPr lang="pt-BR" dirty="0" smtClean="0"/>
              <a:t>recuperação </a:t>
            </a:r>
            <a:r>
              <a:rPr lang="pt-BR" dirty="0"/>
              <a:t>salarial para o grupo de servidores mais novos</a:t>
            </a:r>
          </a:p>
          <a:p>
            <a:pPr lvl="0"/>
            <a:r>
              <a:rPr lang="pt-BR" dirty="0" smtClean="0"/>
              <a:t>ausência </a:t>
            </a:r>
            <a:r>
              <a:rPr lang="pt-BR" dirty="0"/>
              <a:t>de segregação da categoria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2139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3ª conclusão sobre o subsídio: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 smtClean="0"/>
              <a:t>Sindicato </a:t>
            </a:r>
            <a:r>
              <a:rPr lang="pt-BR" dirty="0"/>
              <a:t>não enfrentou grandes dificuldades com a divisão da categoria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 smtClean="0"/>
              <a:t>Na </a:t>
            </a:r>
            <a:r>
              <a:rPr lang="pt-BR" dirty="0"/>
              <a:t>negociação salarial de 2012, ainda havia 223 AFC e 96 TFC sem aumento de um total de 5.800 servidores entre ativos, inativos e pensionistas da CGU/STN (informação da UNACON)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/>
              <a:t>S</a:t>
            </a:r>
            <a:r>
              <a:rPr lang="pt-BR" dirty="0" smtClean="0"/>
              <a:t>indicato </a:t>
            </a:r>
            <a:r>
              <a:rPr lang="pt-BR" dirty="0"/>
              <a:t>ajuizou ação para manutenção do valor da parcela complementar do subsídio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1614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Outros pontos de interesse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Subsídio e DAS</a:t>
            </a:r>
            <a:endParaRPr lang="pt-BR" dirty="0"/>
          </a:p>
          <a:p>
            <a:pPr marL="0" lvl="0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lvl="0" indent="0">
              <a:buNone/>
            </a:pPr>
            <a:r>
              <a:rPr lang="pt-BR" dirty="0"/>
              <a:t>	</a:t>
            </a:r>
            <a:r>
              <a:rPr lang="pt-BR" dirty="0" smtClean="0"/>
              <a:t>Funções </a:t>
            </a:r>
            <a:r>
              <a:rPr lang="pt-BR" dirty="0"/>
              <a:t>menores que no Poder Judiciário</a:t>
            </a:r>
          </a:p>
          <a:p>
            <a:pPr marL="0" lvl="0" indent="0">
              <a:buNone/>
            </a:pPr>
            <a:r>
              <a:rPr lang="pt-BR" dirty="0" smtClean="0"/>
              <a:t>	</a:t>
            </a:r>
          </a:p>
          <a:p>
            <a:pPr marL="0" lvl="0" indent="0">
              <a:buNone/>
            </a:pPr>
            <a:r>
              <a:rPr lang="pt-BR" dirty="0"/>
              <a:t>	A</a:t>
            </a:r>
            <a:r>
              <a:rPr lang="pt-BR" dirty="0" smtClean="0"/>
              <a:t>ssunção </a:t>
            </a:r>
            <a:r>
              <a:rPr lang="pt-BR" dirty="0"/>
              <a:t>de chefia pelo desafio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2748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Outros pontos de interesse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Subsídio e capacitação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Não </a:t>
            </a:r>
            <a:r>
              <a:rPr lang="pt-BR" dirty="0"/>
              <a:t>se pode dizer que o subsídio </a:t>
            </a:r>
            <a:r>
              <a:rPr lang="pt-BR" dirty="0" err="1"/>
              <a:t>desincentivou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No </a:t>
            </a:r>
            <a:r>
              <a:rPr lang="pt-BR" dirty="0"/>
              <a:t>entanto, o subsídio também não incentiva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Outros </a:t>
            </a:r>
            <a:r>
              <a:rPr lang="pt-BR" dirty="0"/>
              <a:t>meios de incentivo à capacitação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CGU </a:t>
            </a:r>
            <a:r>
              <a:rPr lang="pt-BR" dirty="0"/>
              <a:t>tem programas de capacitação, inclusive de gestores </a:t>
            </a:r>
            <a:r>
              <a:rPr lang="pt-BR" dirty="0" smtClean="0"/>
              <a:t>públicos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Horas </a:t>
            </a:r>
            <a:r>
              <a:rPr lang="pt-BR" dirty="0"/>
              <a:t>de capacitação são requisito para promoção</a:t>
            </a:r>
          </a:p>
          <a:p>
            <a:pPr marL="457200" lvl="1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29341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Outros pontos de interesse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Subsídio e progressão na carreira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Progressão </a:t>
            </a:r>
            <a:r>
              <a:rPr lang="pt-BR" dirty="0"/>
              <a:t>na carreira independe do subsídio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Progressão </a:t>
            </a:r>
            <a:r>
              <a:rPr lang="pt-BR" dirty="0"/>
              <a:t>na carreira da CGU é vinculada a uma série de critérios (ocupação de DAS, tempo de serviço público federal, avaliação de desempenho anual, etc.)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Metade </a:t>
            </a:r>
            <a:r>
              <a:rPr lang="pt-BR" dirty="0"/>
              <a:t>progride com 1 ano e metade com 1 ano e meio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86603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Outros pontos de interesse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Subsídio e a relação entre técnicos e analistas</a:t>
            </a:r>
            <a:endParaRPr lang="pt-BR" dirty="0"/>
          </a:p>
          <a:p>
            <a:pPr lvl="1"/>
            <a:r>
              <a:rPr lang="pt-BR" dirty="0" smtClean="0"/>
              <a:t>Subsídio </a:t>
            </a:r>
            <a:r>
              <a:rPr lang="pt-BR" dirty="0"/>
              <a:t>neutro nessa relação</a:t>
            </a:r>
          </a:p>
          <a:p>
            <a:pPr lvl="1"/>
            <a:r>
              <a:rPr lang="pt-BR" dirty="0" smtClean="0"/>
              <a:t>Na </a:t>
            </a:r>
            <a:r>
              <a:rPr lang="pt-BR" dirty="0"/>
              <a:t>visão da UNACON, na CGU não há uma polarização entre </a:t>
            </a:r>
            <a:r>
              <a:rPr lang="pt-BR" dirty="0" err="1"/>
              <a:t>técncios</a:t>
            </a:r>
            <a:r>
              <a:rPr lang="pt-BR" dirty="0"/>
              <a:t> e analistas</a:t>
            </a:r>
          </a:p>
          <a:p>
            <a:pPr lvl="1"/>
            <a:r>
              <a:rPr lang="pt-BR" dirty="0" smtClean="0"/>
              <a:t>Reivindicação </a:t>
            </a:r>
            <a:r>
              <a:rPr lang="pt-BR" dirty="0"/>
              <a:t>dos técnicos é a modernização da carreira</a:t>
            </a:r>
          </a:p>
          <a:p>
            <a:pPr lvl="1"/>
            <a:r>
              <a:rPr lang="pt-BR" dirty="0" smtClean="0"/>
              <a:t>Há </a:t>
            </a:r>
            <a:r>
              <a:rPr lang="pt-BR" dirty="0"/>
              <a:t>tensão entre técnicos e analistas em relação à realização de trabalhos de auditoria, mais nas Regionais</a:t>
            </a:r>
          </a:p>
          <a:p>
            <a:pPr lvl="1"/>
            <a:r>
              <a:rPr lang="pt-BR" dirty="0" smtClean="0"/>
              <a:t>Foram </a:t>
            </a:r>
            <a:r>
              <a:rPr lang="pt-BR" dirty="0"/>
              <a:t>ajuizadas diversas ações por grupos de técnicos para a equiparação, o que mudou um pouco a diretriz: AFC faz auditoria e TFC fica na parte administrativa (não absoluto)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5530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Palestrante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Ex-Diretor </a:t>
            </a:r>
            <a:r>
              <a:rPr lang="pt-BR" dirty="0"/>
              <a:t>Financeiro e </a:t>
            </a:r>
            <a:r>
              <a:rPr lang="pt-BR" dirty="0" err="1" smtClean="0"/>
              <a:t>Ex-Analista</a:t>
            </a:r>
            <a:r>
              <a:rPr lang="pt-BR" dirty="0" smtClean="0"/>
              <a:t> </a:t>
            </a:r>
            <a:r>
              <a:rPr lang="pt-BR" dirty="0"/>
              <a:t>Judiciário do Conselho Nacional de </a:t>
            </a:r>
            <a:r>
              <a:rPr lang="pt-BR" dirty="0" smtClean="0"/>
              <a:t>Justiça. Atualmente, Analista </a:t>
            </a:r>
            <a:r>
              <a:rPr lang="pt-BR" dirty="0"/>
              <a:t>de Finanças e Controle da Controladoria-Geral da União (CGU)</a:t>
            </a:r>
          </a:p>
        </p:txBody>
      </p:sp>
    </p:spTree>
    <p:extLst>
      <p:ext uri="{BB962C8B-B14F-4D97-AF65-F5344CB8AC3E}">
        <p14:creationId xmlns:p14="http://schemas.microsoft.com/office/powerpoint/2010/main" xmlns="" val="112200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CGU – Controladoria-Geral da União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Órgão </a:t>
            </a:r>
            <a:r>
              <a:rPr lang="pt-BR" dirty="0"/>
              <a:t>Central do Sistema de Controle Interno do Poder Executivo Federal (art. 74 da </a:t>
            </a:r>
            <a:r>
              <a:rPr lang="pt-BR" dirty="0" smtClean="0"/>
              <a:t>CF). Presta </a:t>
            </a:r>
            <a:r>
              <a:rPr lang="pt-BR" dirty="0"/>
              <a:t>assistência direta e imediatamente ao Presidente da República:</a:t>
            </a:r>
          </a:p>
          <a:p>
            <a:pPr lvl="1"/>
            <a:r>
              <a:rPr lang="pt-BR" dirty="0"/>
              <a:t>defesa do patrimônio público</a:t>
            </a:r>
          </a:p>
          <a:p>
            <a:pPr lvl="1"/>
            <a:r>
              <a:rPr lang="pt-BR" dirty="0"/>
              <a:t>promoção da transparência pública</a:t>
            </a:r>
          </a:p>
          <a:p>
            <a:r>
              <a:rPr lang="pt-BR" dirty="0"/>
              <a:t>Objetivos alcançados por meio de:</a:t>
            </a:r>
          </a:p>
          <a:p>
            <a:pPr lvl="1"/>
            <a:r>
              <a:rPr lang="pt-BR" dirty="0"/>
              <a:t>controle interno (auditoria pública)</a:t>
            </a:r>
          </a:p>
          <a:p>
            <a:pPr lvl="1"/>
            <a:r>
              <a:rPr lang="pt-BR" dirty="0"/>
              <a:t>correição</a:t>
            </a:r>
          </a:p>
          <a:p>
            <a:pPr lvl="1"/>
            <a:r>
              <a:rPr lang="pt-BR" dirty="0"/>
              <a:t>prevenção e combate à corrupção</a:t>
            </a:r>
          </a:p>
          <a:p>
            <a:pPr lvl="1"/>
            <a:r>
              <a:rPr lang="pt-BR" dirty="0"/>
              <a:t>ouvidoria</a:t>
            </a:r>
          </a:p>
          <a:p>
            <a:r>
              <a:rPr lang="pt-BR" dirty="0"/>
              <a:t>Números da CGU: </a:t>
            </a:r>
            <a:r>
              <a:rPr lang="pt-BR" u="sng" dirty="0">
                <a:hlinkClick r:id="rId2"/>
              </a:rPr>
              <a:t>www.cgu.gov.br/10anos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284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Carreira da CGU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Carreira de Finanças e Controle – Decreto-Lei nº 2.346/87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dirty="0"/>
              <a:t>Analista de Finanças e Controle (AFC) – nível superior</a:t>
            </a:r>
          </a:p>
          <a:p>
            <a:pPr lvl="0"/>
            <a:r>
              <a:rPr lang="pt-BR" dirty="0"/>
              <a:t>Técnico de Finanças e Controle (TFC) – nível médio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3578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Carreira da CGU</a:t>
            </a:r>
            <a:endParaRPr lang="pt-BR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83768" y="1584165"/>
            <a:ext cx="43440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Quadro</a:t>
            </a:r>
            <a:r>
              <a:rPr kumimoji="0" lang="pt-BR" altLang="pt-BR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de Servidores</a:t>
            </a:r>
            <a:endParaRPr kumimoji="0" lang="pt-BR" altLang="pt-B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6022401"/>
              </p:ext>
            </p:extLst>
          </p:nvPr>
        </p:nvGraphicFramePr>
        <p:xfrm>
          <a:off x="467544" y="2492896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Lotação autorizada - Decreto 4.321/02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Lotação efetiva - 30/04/2014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AFC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AFC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1688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TFC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TFC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413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527 Aposentados em 31/12/2013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120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Carreira da CGU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6705058"/>
              </p:ext>
            </p:extLst>
          </p:nvPr>
        </p:nvGraphicFramePr>
        <p:xfrm>
          <a:off x="539552" y="234888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1º janeiro 2014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AFC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TFC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Inicial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14.275,64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Inicial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5.416,14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Final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20.353,09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Final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9.306,29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8863470"/>
              </p:ext>
            </p:extLst>
          </p:nvPr>
        </p:nvGraphicFramePr>
        <p:xfrm>
          <a:off x="539552" y="4437112"/>
          <a:ext cx="8229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1º janeiro 2015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AFC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TFC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Inicial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15.003,70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Inicial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5.692,36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Final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21.391,10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Final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9.780,92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83768" y="1584165"/>
            <a:ext cx="48372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3600" b="1" dirty="0" smtClean="0">
                <a:latin typeface="+mj-lt"/>
                <a:cs typeface="Times New Roman" pitchFamily="18" charset="0"/>
              </a:rPr>
              <a:t>Remuneração (Subsídio)</a:t>
            </a:r>
            <a:endParaRPr kumimoji="0" lang="pt-BR" altLang="pt-B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75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Implantação do Subsídio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O subsídio foi implantado na CGU com a Lei nº 11.890/2008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 smtClean="0"/>
              <a:t>Valorização </a:t>
            </a:r>
            <a:r>
              <a:rPr lang="pt-BR" dirty="0"/>
              <a:t>das </a:t>
            </a:r>
            <a:r>
              <a:rPr lang="pt-BR" dirty="0" err="1"/>
              <a:t>carreitas</a:t>
            </a:r>
            <a:r>
              <a:rPr lang="pt-BR" dirty="0"/>
              <a:t> típicas de Estado: Receita Federal, Finanças e Controle (CGU/STN), Ciclo de Gestão e BACEN (status)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/>
              <a:t>O</a:t>
            </a:r>
            <a:r>
              <a:rPr lang="pt-BR" dirty="0" smtClean="0"/>
              <a:t>utras </a:t>
            </a:r>
            <a:r>
              <a:rPr lang="pt-BR" dirty="0"/>
              <a:t>carreiras já remuneradas por subsídio (Lei nº 11.358/2006): Procurador Federal, da Fazenda e do BACEN, Advogado da </a:t>
            </a:r>
            <a:r>
              <a:rPr lang="pt-BR" dirty="0" err="1"/>
              <a:t>Uniao</a:t>
            </a:r>
            <a:r>
              <a:rPr lang="pt-BR" dirty="0"/>
              <a:t>, Defensor Público, Polícia Federal e PRF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/>
              <a:t>N</a:t>
            </a:r>
            <a:r>
              <a:rPr lang="pt-BR" dirty="0" smtClean="0"/>
              <a:t>egociação </a:t>
            </a:r>
            <a:r>
              <a:rPr lang="pt-BR" dirty="0"/>
              <a:t>pujante para o Ciclo de Gestão (remuneração de AFC passaria de 84% para 95% da remuneração de AFRFB)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 smtClean="0"/>
              <a:t>Reconhecimento </a:t>
            </a:r>
            <a:r>
              <a:rPr lang="pt-BR" dirty="0"/>
              <a:t>da importância estratégica dos TFC (aumento de 25% para início de carreira, mas 53% para o final de carreira)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6185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1ª conclusão sobre o </a:t>
            </a:r>
            <a:r>
              <a:rPr lang="pt-BR" b="1" dirty="0" smtClean="0"/>
              <a:t>Subsídio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Fortalecimento </a:t>
            </a:r>
            <a:r>
              <a:rPr lang="pt-BR" dirty="0"/>
              <a:t>da carreira</a:t>
            </a:r>
          </a:p>
          <a:p>
            <a:pPr lvl="0"/>
            <a:r>
              <a:rPr lang="pt-BR" dirty="0" smtClean="0"/>
              <a:t>Desejo </a:t>
            </a:r>
            <a:r>
              <a:rPr lang="pt-BR" dirty="0"/>
              <a:t>de permanecer na carreira claramente maior que no Poder </a:t>
            </a:r>
            <a:r>
              <a:rPr lang="pt-BR" dirty="0" smtClean="0"/>
              <a:t>Judiciário</a:t>
            </a:r>
            <a:endParaRPr lang="pt-BR" dirty="0"/>
          </a:p>
          <a:p>
            <a:pPr lvl="1"/>
            <a:r>
              <a:rPr lang="pt-BR" dirty="0"/>
              <a:t>E</a:t>
            </a:r>
            <a:r>
              <a:rPr lang="pt-BR" dirty="0" smtClean="0"/>
              <a:t>studo </a:t>
            </a:r>
            <a:r>
              <a:rPr lang="pt-BR" dirty="0"/>
              <a:t>feito sobre os </a:t>
            </a:r>
            <a:r>
              <a:rPr lang="pt-BR" dirty="0" smtClean="0"/>
              <a:t>221 AFC </a:t>
            </a:r>
            <a:r>
              <a:rPr lang="pt-BR" dirty="0"/>
              <a:t>aprovados no concurso para AFC/CGU de 2008, matriculados no 1º curso de formação, revelou:</a:t>
            </a:r>
          </a:p>
          <a:p>
            <a:pPr lvl="2"/>
            <a:r>
              <a:rPr lang="pt-BR" dirty="0"/>
              <a:t>O aumento da remuneração de AFC de 84% para 95% da remuneração de ARFB, com o subsídio, significou fortalecimento da carreira da CGU, pois apenas 3% dos servidores do 1º curso de formação do concurso de 2008 foram para a carreira </a:t>
            </a:r>
            <a:r>
              <a:rPr lang="pt-BR" dirty="0" smtClean="0"/>
              <a:t>Fiscal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743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Subsídio e </a:t>
            </a:r>
            <a:r>
              <a:rPr lang="pt-BR" b="1" dirty="0" smtClean="0"/>
              <a:t>Gratificação </a:t>
            </a:r>
            <a:r>
              <a:rPr lang="pt-BR" b="1" dirty="0"/>
              <a:t>de </a:t>
            </a:r>
            <a:r>
              <a:rPr lang="pt-BR" b="1" dirty="0" smtClean="0"/>
              <a:t>Desempenho (GD)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Gratificação de Desempenho de Atividade do Ciclo de Gestão (GCG) instituída pela Medida Provisória 2.229-43/2001</a:t>
            </a:r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 smtClean="0"/>
              <a:t>GCG  </a:t>
            </a:r>
            <a:r>
              <a:rPr lang="pt-BR" dirty="0"/>
              <a:t>-  Lei nº 11.094/2005: </a:t>
            </a:r>
          </a:p>
          <a:p>
            <a:pPr lvl="0"/>
            <a:r>
              <a:rPr lang="pt-BR" dirty="0"/>
              <a:t>até 50% do vencimento básico do servidor em razão da avaliação de </a:t>
            </a:r>
            <a:r>
              <a:rPr lang="pt-BR" b="1" dirty="0"/>
              <a:t>desempenho individual</a:t>
            </a:r>
            <a:endParaRPr lang="pt-BR" dirty="0"/>
          </a:p>
          <a:p>
            <a:pPr lvl="0"/>
            <a:r>
              <a:rPr lang="pt-BR" dirty="0"/>
              <a:t>até 50% do maior vencimento básico do cargo em razão da avaliação de </a:t>
            </a:r>
            <a:r>
              <a:rPr lang="pt-BR" b="1" dirty="0"/>
              <a:t>desempenho institucional</a:t>
            </a:r>
            <a:endParaRPr lang="pt-BR" dirty="0"/>
          </a:p>
          <a:p>
            <a:pPr marL="0" lvl="0" indent="0">
              <a:buNone/>
            </a:pPr>
            <a:endParaRPr lang="pt-BR" dirty="0" smtClean="0"/>
          </a:p>
          <a:p>
            <a:pPr marL="0" lvl="0" indent="0">
              <a:buNone/>
            </a:pPr>
            <a:r>
              <a:rPr lang="pt-BR" dirty="0"/>
              <a:t>D</a:t>
            </a:r>
            <a:r>
              <a:rPr lang="pt-BR" dirty="0" smtClean="0"/>
              <a:t>escontentamento </a:t>
            </a:r>
            <a:r>
              <a:rPr lang="pt-BR" dirty="0"/>
              <a:t>com GCG - </a:t>
            </a:r>
            <a:r>
              <a:rPr lang="pt-BR" b="1" dirty="0"/>
              <a:t>Curva Forçada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05153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770</Words>
  <Application>Microsoft Office PowerPoint</Application>
  <PresentationFormat>Apresentação na tela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Remuneração por Subsídio</vt:lpstr>
      <vt:lpstr>Palestrante</vt:lpstr>
      <vt:lpstr>CGU – Controladoria-Geral da União</vt:lpstr>
      <vt:lpstr>Carreira da CGU</vt:lpstr>
      <vt:lpstr>Carreira da CGU</vt:lpstr>
      <vt:lpstr>Carreira da CGU</vt:lpstr>
      <vt:lpstr>Implantação do Subsídio</vt:lpstr>
      <vt:lpstr>1ª conclusão sobre o Subsídio </vt:lpstr>
      <vt:lpstr>Subsídio e Gratificação de Desempenho (GD) </vt:lpstr>
      <vt:lpstr>2ª conclusão sobre o Subsídio</vt:lpstr>
      <vt:lpstr>3ª conclusão sobre o subsídio: </vt:lpstr>
      <vt:lpstr>Outros pontos de interesse </vt:lpstr>
      <vt:lpstr>Outros pontos de interesse</vt:lpstr>
      <vt:lpstr>Outros pontos de interesse</vt:lpstr>
      <vt:lpstr>Outros pontos de interesse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Remuneração por Subsídio</dc:title>
  <dc:creator>Rodrigo Carvalho</dc:creator>
  <cp:lastModifiedBy>Eliane</cp:lastModifiedBy>
  <cp:revision>12</cp:revision>
  <dcterms:created xsi:type="dcterms:W3CDTF">2014-05-09T03:17:44Z</dcterms:created>
  <dcterms:modified xsi:type="dcterms:W3CDTF">2014-06-13T22:05:38Z</dcterms:modified>
</cp:coreProperties>
</file>