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24"/>
  </p:notesMasterIdLst>
  <p:sldIdLst>
    <p:sldId id="1331" r:id="rId2"/>
    <p:sldId id="1301" r:id="rId3"/>
    <p:sldId id="1302" r:id="rId4"/>
    <p:sldId id="1303" r:id="rId5"/>
    <p:sldId id="1304" r:id="rId6"/>
    <p:sldId id="1305" r:id="rId7"/>
    <p:sldId id="1306" r:id="rId8"/>
    <p:sldId id="1307" r:id="rId9"/>
    <p:sldId id="1308" r:id="rId10"/>
    <p:sldId id="1309" r:id="rId11"/>
    <p:sldId id="1310" r:id="rId12"/>
    <p:sldId id="1311" r:id="rId13"/>
    <p:sldId id="1312" r:id="rId14"/>
    <p:sldId id="1313" r:id="rId15"/>
    <p:sldId id="1314" r:id="rId16"/>
    <p:sldId id="1315" r:id="rId17"/>
    <p:sldId id="1316" r:id="rId18"/>
    <p:sldId id="1317" r:id="rId19"/>
    <p:sldId id="1318" r:id="rId20"/>
    <p:sldId id="1319" r:id="rId21"/>
    <p:sldId id="1320" r:id="rId22"/>
    <p:sldId id="1321" r:id="rId23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25"/>
      <p:bold r:id="rId26"/>
      <p:italic r:id="rId27"/>
      <p:boldItalic r:id="rId28"/>
    </p:embeddedFont>
  </p:embeddedFontLst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99"/>
    <a:srgbClr val="FFFF00"/>
    <a:srgbClr val="000099"/>
    <a:srgbClr val="3333CC"/>
    <a:srgbClr val="EE7C26"/>
    <a:srgbClr val="CC66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0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457E7E08-E864-452D-AD51-EDD718216C4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81976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  <p:sp>
        <p:nvSpPr>
          <p:cNvPr id="112644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FDAF26-F55F-49D1-97D1-29DE16EDC441}" type="slidenum">
              <a:rPr lang="pt-BR" smtClean="0"/>
              <a:pPr/>
              <a:t>16</a:t>
            </a:fld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E2A29-A16D-4022-AB61-E22194E4009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ED768-1C29-423B-A1A8-1D90D18B020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0F36B-ADF4-4080-9FBF-266595C001F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2AFA7-EF68-4077-A765-B996B34E1B0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FC5AC-D510-44B1-9180-FED35105227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20BE3-FCD1-4E36-89F4-098F7E2278A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80106-35E0-4453-AFF9-FB06962BAEA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1FD31-B27F-49DA-B3FE-4B20794F6AE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FF87E-2250-427B-AEF0-43C724E7AD0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728CD-C7C2-4D70-917C-D199E236B07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892C6-37D2-4984-ADEF-C13E4460076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fld id="{A2BFFABC-D399-4D4C-99E3-C5C6DFC25FB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202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950392" y="705396"/>
            <a:ext cx="7200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lvl="0" algn="ctr" eaLnBrk="1" hangingPunct="1"/>
            <a:r>
              <a:rPr lang="pt-BR" sz="20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Você atribui esse aumento a que fatores?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2305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0178" name="Gráfico 9"/>
          <p:cNvPicPr>
            <a:picLocks noChangeArrowheads="1"/>
          </p:cNvPicPr>
          <p:nvPr/>
        </p:nvPicPr>
        <p:blipFill>
          <a:blip r:embed="rId2" cstate="print"/>
          <a:srcRect b="-66"/>
          <a:stretch>
            <a:fillRect/>
          </a:stretch>
        </p:blipFill>
        <p:spPr bwMode="auto">
          <a:xfrm>
            <a:off x="251520" y="1628800"/>
            <a:ext cx="8618777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6807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539552" y="620688"/>
            <a:ext cx="79928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algn="ctr" eaLnBrk="1" hangingPunct="1"/>
            <a:r>
              <a:rPr lang="pt-BR" sz="20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Existe competição entre os colegas de trabalho?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2305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1" name="Gráfico 1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8230135" cy="4392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2509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560760" y="345356"/>
            <a:ext cx="79928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algn="ctr" eaLnBrk="1" hangingPunct="1"/>
            <a:r>
              <a:rPr lang="pt-BR" sz="20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maioria dos diretores de vara explica o porquê das ordens e das decisões importantes?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2305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2225" name="Gráfico 1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7976465" cy="4752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2691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2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395536" y="332656"/>
            <a:ext cx="84249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lvl="0" algn="ctr" eaLnBrk="1" hangingPunct="1"/>
            <a:r>
              <a:rPr lang="pt-BR" sz="20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 juiz conversa com você, previamente, sobre o teor da ordem existente no mandado ou possibilita um contato em caso de necessidade de esclarecimento posterior?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3249" name="Gráfico 22"/>
          <p:cNvPicPr>
            <a:picLocks noChangeArrowheads="1"/>
          </p:cNvPicPr>
          <p:nvPr/>
        </p:nvPicPr>
        <p:blipFill>
          <a:blip r:embed="rId2" cstate="print"/>
          <a:srcRect b="-108"/>
          <a:stretch>
            <a:fillRect/>
          </a:stretch>
        </p:blipFill>
        <p:spPr bwMode="auto">
          <a:xfrm>
            <a:off x="827584" y="1700808"/>
            <a:ext cx="7606546" cy="42484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171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3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611560" y="476672"/>
            <a:ext cx="79928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lvl="0" algn="ctr" eaLnBrk="1" hangingPunct="1"/>
            <a:r>
              <a:rPr lang="pt-BR" sz="20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Você recebeu treinamento para realizar as tarefas?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2305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4273" name="Gráfico 2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073219" cy="48245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755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4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539552" y="404664"/>
            <a:ext cx="79928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algn="ctr" eaLnBrk="1" hangingPunct="1"/>
            <a:r>
              <a:rPr lang="pt-BR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Sente-se seguro no exercício da função?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2305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7345" name="Gráfico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8331107" cy="49685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902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7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539552" y="137538"/>
            <a:ext cx="79928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algn="ctr">
              <a:defRPr/>
            </a:pPr>
            <a:r>
              <a:rPr lang="pt-BR" sz="2800" b="1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Quais das alternativas mais o motivam a trabalhar no judiciário?</a:t>
            </a:r>
          </a:p>
        </p:txBody>
      </p:sp>
      <p:sp>
        <p:nvSpPr>
          <p:cNvPr id="49155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 sz="1800">
              <a:latin typeface="Arial" charset="0"/>
            </a:endParaRPr>
          </a:p>
        </p:txBody>
      </p:sp>
      <p:sp>
        <p:nvSpPr>
          <p:cNvPr id="49156" name="Rectangle 3"/>
          <p:cNvSpPr>
            <a:spLocks noChangeArrowheads="1"/>
          </p:cNvSpPr>
          <p:nvPr/>
        </p:nvSpPr>
        <p:spPr bwMode="auto">
          <a:xfrm>
            <a:off x="0" y="2305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 sz="1800">
              <a:latin typeface="Arial" charset="0"/>
            </a:endParaRP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14539"/>
            <a:ext cx="9144000" cy="2259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749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2305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166812" y="112811"/>
            <a:ext cx="8784976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i="1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SELF REPORT QUESTIONNAIRE </a:t>
            </a:r>
            <a:r>
              <a:rPr lang="pt-BR" sz="1800" b="1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(SRQ-20)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600" b="1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(Distúrbios Psiquiátricos Menores)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1400" b="1" smtClean="0">
              <a:solidFill>
                <a:srgbClr val="FFFF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1- Você tem dores de cabeça freqüentes?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2- Tem falta de apetite?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3- Dorme mal?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4- Assusta-se com facilidade?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5- Tem tremores nas mãos?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6- Sente-se nervoso(a), tenso (a) ou preocupado (a)?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7- Tem má digestão?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8- Tem dificuldades de pensar com clareza?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9- Tem se sentido triste ultimamente?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10- Tem chorado mais do que costume?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11- Encontra dificuldades para realizar com satisfação suas atividades diárias?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12- Tem dificuldades para tomar decisões?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13- Tem dificuldades no serviço (seu trabalho é penoso, causa-lhe sofrimento?)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14- É incapaz de desempenhar um papel útil em sua vida?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15- Tem perdido o interesse pelas coisas?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16- Você se sente uma pessoa inútil, sem préstimo?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17- Tem tido idéia de acabar com a vida?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18- Sente-se cansado(a) o tempo todo?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19- Você se cansa com facilidade?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="1" smtClean="0">
                <a:solidFill>
                  <a:srgbClr val="FFFF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20- Têm sensações desagradáveis no estomago?</a:t>
            </a:r>
          </a:p>
        </p:txBody>
      </p:sp>
    </p:spTree>
    <p:extLst>
      <p:ext uri="{BB962C8B-B14F-4D97-AF65-F5344CB8AC3E}">
        <p14:creationId xmlns:p14="http://schemas.microsoft.com/office/powerpoint/2010/main" val="281734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6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2305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395536" y="404664"/>
            <a:ext cx="842493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SELF </a:t>
            </a:r>
            <a:r>
              <a:rPr lang="pt-BR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REPORTING </a:t>
            </a:r>
            <a:r>
              <a:rPr lang="pt-BR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QUESTIONNAIRE (SRQ-20)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b="1" smtClean="0">
              <a:solidFill>
                <a:srgbClr val="FFFF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1800" b="1" smtClean="0">
              <a:solidFill>
                <a:srgbClr val="FFFF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2000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71 respondentes</a:t>
            </a:r>
            <a:endParaRPr lang="pt-BR" sz="2000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pt-BR" sz="2000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36 questionários com 7 ou mais respostas positivas</a:t>
            </a:r>
          </a:p>
        </p:txBody>
      </p:sp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564904"/>
            <a:ext cx="5184576" cy="4071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2693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7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6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251520" y="368952"/>
            <a:ext cx="84249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algn="ctr" eaLnBrk="1" hangingPunct="1"/>
            <a:r>
              <a:rPr lang="pt-BR" sz="32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"PONTA DO ICEBERG"</a:t>
            </a:r>
            <a:endParaRPr lang="pt-BR" sz="3200" b="1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1220836"/>
            <a:ext cx="8424936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lvl="0" algn="just" eaLnBrk="1" hangingPunct="1">
              <a:lnSpc>
                <a:spcPct val="15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Antidepressivos: 36,1%</a:t>
            </a:r>
          </a:p>
          <a:p>
            <a:pPr lvl="0" algn="just" eaLnBrk="1" hangingPunct="1">
              <a:lnSpc>
                <a:spcPct val="15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Medicamentos para dormir: 19,1%</a:t>
            </a:r>
          </a:p>
          <a:p>
            <a:pPr lvl="0" algn="just" eaLnBrk="1" hangingPunct="1">
              <a:lnSpc>
                <a:spcPct val="15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Ansiolíticos: 19,1%</a:t>
            </a:r>
          </a:p>
          <a:p>
            <a:pPr lvl="0" algn="just" eaLnBrk="1" hangingPunct="1">
              <a:lnSpc>
                <a:spcPct val="150000"/>
              </a:lnSpc>
              <a:spcAft>
                <a:spcPts val="1200"/>
              </a:spcAft>
            </a:pPr>
            <a:endParaRPr lang="pt-BR" sz="1100" b="1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 algn="just" eaLnBrk="1" hangingPunct="1">
              <a:lnSpc>
                <a:spcPct val="15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Ideação suicida (item 17 do SRQ-20): </a:t>
            </a:r>
          </a:p>
          <a:p>
            <a:pPr lvl="0" algn="ctr" eaLnBrk="1" hangingPunct="1">
              <a:lnSpc>
                <a:spcPct val="150000"/>
              </a:lnSpc>
              <a:spcAft>
                <a:spcPts val="1200"/>
              </a:spcAft>
            </a:pPr>
            <a:r>
              <a:rPr lang="pt-BR" sz="2800" b="1" u="sng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 respostas positivas</a:t>
            </a:r>
            <a:r>
              <a:rPr lang="pt-BR" sz="2800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171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69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1916832"/>
            <a:ext cx="8784976" cy="2592288"/>
          </a:xfrm>
        </p:spPr>
        <p:txBody>
          <a:bodyPr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pt-PT" sz="36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 TRABALHO E A SAÚDE DOS OFICIAIS DA JUSTIÇA FEDERAL DE PORTO ALEGRE</a:t>
            </a:r>
            <a:endParaRPr lang="pt-BR" sz="3600" b="1" smtClean="0">
              <a:solidFill>
                <a:srgbClr val="FFFF00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785" y="76200"/>
            <a:ext cx="3109620" cy="58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25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2305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251520" y="399729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28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PSICODINÂMICA DO TRABALHO</a:t>
            </a:r>
            <a:endParaRPr lang="pt-BR" sz="2800" b="1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1520" y="1351802"/>
            <a:ext cx="84249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pt-BR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 principal problema encontrado está relacionado à falta de </a:t>
            </a:r>
            <a:r>
              <a:rPr lang="pt-BR" b="1" u="sng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reconhecimento</a:t>
            </a:r>
            <a:r>
              <a:rPr lang="pt-BR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do trabalho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3528" y="2708920"/>
            <a:ext cx="84249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lvl="0" algn="just" eaLnBrk="1" hangingPunct="1">
              <a:buFont typeface="Arial" pitchFamily="34" charset="0"/>
              <a:buChar char="•"/>
            </a:pPr>
            <a:r>
              <a:rPr lang="pt-BR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Relação com as Varas da Justiça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3528" y="3356992"/>
            <a:ext cx="84249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lvl="0" algn="just" eaLnBrk="1" hangingPunct="1">
              <a:buFont typeface="Arial" pitchFamily="34" charset="0"/>
              <a:buChar char="•"/>
            </a:pPr>
            <a:r>
              <a:rPr lang="pt-BR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Trabalho solitário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23528" y="3933056"/>
            <a:ext cx="84249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lvl="0" algn="just" eaLnBrk="1" hangingPunct="1">
              <a:buFont typeface="Arial" pitchFamily="34" charset="0"/>
              <a:buChar char="•"/>
            </a:pPr>
            <a:r>
              <a:rPr lang="pt-BR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Falta de um treinamento inicial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95536" y="4509120"/>
            <a:ext cx="52565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lvl="0" algn="just" eaLnBrk="1" hangingPunct="1">
              <a:buFont typeface="Arial" pitchFamily="34" charset="0"/>
              <a:buChar char="•"/>
            </a:pPr>
            <a:r>
              <a:rPr lang="pt-BR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Naturalização da violência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95536" y="5157192"/>
            <a:ext cx="83529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lvl="0" algn="just" eaLnBrk="1" hangingPunct="1">
              <a:buFont typeface="Arial" pitchFamily="34" charset="0"/>
              <a:buChar char="•"/>
            </a:pPr>
            <a:r>
              <a:rPr lang="pt-BR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Inexistência de coletivos de trabalho</a:t>
            </a:r>
          </a:p>
        </p:txBody>
      </p:sp>
    </p:spTree>
    <p:extLst>
      <p:ext uri="{BB962C8B-B14F-4D97-AF65-F5344CB8AC3E}">
        <p14:creationId xmlns:p14="http://schemas.microsoft.com/office/powerpoint/2010/main" val="2646258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69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2305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251520" y="399729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algn="ctr" eaLnBrk="1" hangingPunct="1"/>
            <a:r>
              <a:rPr lang="pt-BR" sz="28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RECOMENDAÇÕES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1412776"/>
            <a:ext cx="842493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algn="just"/>
            <a:r>
              <a:rPr lang="pt-BR" sz="2000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criação de um espaço de reunião e discussão entre os trabalhadores, a coordenação e os juizes, com a participação de profissionais da Psicologia da instituição;</a:t>
            </a:r>
          </a:p>
          <a:p>
            <a:pPr algn="just"/>
            <a:r>
              <a:rPr lang="pt-BR" sz="2000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</a:p>
          <a:p>
            <a:pPr algn="just"/>
            <a:r>
              <a:rPr lang="pt-BR" sz="2000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estabelecimento de uma política de formação permanente;</a:t>
            </a:r>
          </a:p>
          <a:p>
            <a:pPr algn="just"/>
            <a:r>
              <a:rPr lang="pt-BR" sz="2000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</a:p>
          <a:p>
            <a:pPr algn="just"/>
            <a:r>
              <a:rPr lang="pt-BR" sz="2000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um trabalho de conhecimento e de reconhecimento da atividade desempenhada pelo Oficial de Justiça dentro da própria instituição;</a:t>
            </a:r>
          </a:p>
          <a:p>
            <a:pPr algn="just"/>
            <a:r>
              <a:rPr lang="pt-BR" sz="2000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</a:p>
          <a:p>
            <a:pPr algn="just"/>
            <a:r>
              <a:rPr lang="pt-BR" sz="2000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uma diminuição no número de Oficiais de Justiça na Central de Mandados de Porto Alegre, deverá agravar, ainda mais, as agressões à saúde física e psíquica encontradas entre esses trabalhadores.</a:t>
            </a:r>
          </a:p>
        </p:txBody>
      </p:sp>
    </p:spTree>
    <p:extLst>
      <p:ext uri="{BB962C8B-B14F-4D97-AF65-F5344CB8AC3E}">
        <p14:creationId xmlns:p14="http://schemas.microsoft.com/office/powerpoint/2010/main" val="2165636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69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395536" y="1404218"/>
            <a:ext cx="842493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algn="ctr" eaLnBrk="1" hangingPunct="1">
              <a:lnSpc>
                <a:spcPct val="200000"/>
              </a:lnSpc>
            </a:pPr>
            <a:r>
              <a:rPr lang="pt-BR" sz="32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DEVOLUÇÃO DOS RESULTADOS DA PESQUISA PRODUZIU REAÇÕES SUPREENDENTES!</a:t>
            </a:r>
          </a:p>
        </p:txBody>
      </p:sp>
    </p:spTree>
    <p:extLst>
      <p:ext uri="{BB962C8B-B14F-4D97-AF65-F5344CB8AC3E}">
        <p14:creationId xmlns:p14="http://schemas.microsoft.com/office/powerpoint/2010/main" val="272992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8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75072"/>
            <a:ext cx="8496944" cy="6120680"/>
          </a:xfrm>
        </p:spPr>
        <p:txBody>
          <a:bodyPr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r>
              <a:rPr lang="pt-BR" sz="4000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OBJETIVOS</a:t>
            </a:r>
            <a:endParaRPr lang="pt-BR" sz="3600" b="1" smtClean="0">
              <a:solidFill>
                <a:srgbClr val="FFFF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t-BR" sz="2600" b="1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22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Avaliar aspectos da organização do trabalho relacionados com o processo de saúde-doença.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22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Correlacionar os problemas de saúde e de qualidade de vida dos trabalhadores com a organização do trabalho.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22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Identificar os riscos à saúde decorrentes de uma possível redução do número de Oficiais de Justiça em Porto Alegre.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22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Identificar alternativas que possam auxiliar na prevenção e na promoção da saúde desses trabalhadores.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22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Estudar o trabalho desenvolvido pelos Oficiais de Justiça de Porto Alegre e sua repercussão na saúde.</a:t>
            </a:r>
          </a:p>
        </p:txBody>
      </p:sp>
    </p:spTree>
    <p:extLst>
      <p:ext uri="{BB962C8B-B14F-4D97-AF65-F5344CB8AC3E}">
        <p14:creationId xmlns:p14="http://schemas.microsoft.com/office/powerpoint/2010/main" val="421369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890" name="Text Box 2"/>
          <p:cNvSpPr txBox="1">
            <a:spLocks noChangeArrowheads="1"/>
          </p:cNvSpPr>
          <p:nvPr/>
        </p:nvSpPr>
        <p:spPr bwMode="auto">
          <a:xfrm>
            <a:off x="285720" y="357166"/>
            <a:ext cx="8534400" cy="92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algn="ctr">
              <a:lnSpc>
                <a:spcPct val="140000"/>
              </a:lnSpc>
              <a:defRPr/>
            </a:pPr>
            <a:r>
              <a:rPr lang="en-US" sz="4400" b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</a:rPr>
              <a:t>Metodologia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57158" y="3929066"/>
            <a:ext cx="6715172" cy="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>
              <a:lnSpc>
                <a:spcPct val="140000"/>
              </a:lnSpc>
              <a:defRPr/>
            </a:pPr>
            <a:r>
              <a:rPr lang="pt-BR" sz="2800">
                <a:solidFill>
                  <a:srgbClr val="FFFF00"/>
                </a:solidFill>
                <a:latin typeface="Verdana" pitchFamily="34" charset="0"/>
                <a:sym typeface="Wingdings" pitchFamily="2" charset="2"/>
              </a:rPr>
              <a:t> </a:t>
            </a:r>
            <a:r>
              <a:rPr lang="en-US" sz="2800" b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</a:rPr>
              <a:t>Psicodinâmica do Trabalho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57158" y="2000240"/>
            <a:ext cx="74295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>
              <a:defRPr/>
            </a:pPr>
            <a:r>
              <a:rPr lang="pt-BR" sz="2800">
                <a:solidFill>
                  <a:srgbClr val="FFFF00"/>
                </a:solidFill>
                <a:latin typeface="Verdana" pitchFamily="34" charset="0"/>
                <a:sym typeface="Wingdings" pitchFamily="2" charset="2"/>
              </a:rPr>
              <a:t> </a:t>
            </a:r>
            <a:r>
              <a:rPr lang="pt-PT" sz="28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</a:rPr>
              <a:t>Questionário Estruturado </a:t>
            </a:r>
            <a:endParaRPr lang="pt-BR" sz="2800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Verdana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57158" y="3000372"/>
            <a:ext cx="86439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>
              <a:defRPr/>
            </a:pPr>
            <a:r>
              <a:rPr lang="pt-BR" sz="2800">
                <a:solidFill>
                  <a:srgbClr val="FFFF00"/>
                </a:solidFill>
                <a:latin typeface="Verdana" pitchFamily="34" charset="0"/>
                <a:sym typeface="Wingdings" pitchFamily="2" charset="2"/>
              </a:rPr>
              <a:t> </a:t>
            </a:r>
            <a:r>
              <a:rPr lang="pt-BR" sz="2800" b="1" i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</a:rPr>
              <a:t>Self-Report Questionnaire-20 (SRQ 20)</a:t>
            </a:r>
            <a:endParaRPr lang="en-US" sz="2800" b="1" i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0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7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78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890" name="Text Box 2"/>
          <p:cNvSpPr txBox="1">
            <a:spLocks noChangeArrowheads="1"/>
          </p:cNvSpPr>
          <p:nvPr/>
        </p:nvSpPr>
        <p:spPr bwMode="auto">
          <a:xfrm>
            <a:off x="251520" y="692696"/>
            <a:ext cx="8534400" cy="619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algn="ctr">
              <a:lnSpc>
                <a:spcPct val="140000"/>
              </a:lnSpc>
              <a:defRPr/>
            </a:pPr>
            <a:r>
              <a:rPr lang="en-US" sz="28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</a:rPr>
              <a:t>Central de Mandados de Porto Alegre</a:t>
            </a:r>
            <a:endParaRPr lang="en-US" sz="2800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Verdana" pitchFamily="34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95536" y="5085184"/>
            <a:ext cx="6715172" cy="625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>
              <a:lnSpc>
                <a:spcPct val="140000"/>
              </a:lnSpc>
              <a:defRPr/>
            </a:pPr>
            <a:r>
              <a:rPr lang="pt-BR" sz="2800">
                <a:solidFill>
                  <a:srgbClr val="FFFF00"/>
                </a:solidFill>
                <a:latin typeface="Verdana" pitchFamily="34" charset="0"/>
                <a:sym typeface="Wingdings" pitchFamily="2" charset="2"/>
              </a:rPr>
              <a:t> </a:t>
            </a:r>
            <a:r>
              <a:rPr lang="en-US" sz="28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sym typeface="Wingdings" pitchFamily="2" charset="2"/>
              </a:rPr>
              <a:t>Estudo por demanda</a:t>
            </a:r>
            <a:endParaRPr lang="en-US" sz="2800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Verdana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57158" y="2000240"/>
            <a:ext cx="74295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>
              <a:defRPr/>
            </a:pPr>
            <a:r>
              <a:rPr lang="pt-BR" sz="2800">
                <a:solidFill>
                  <a:srgbClr val="FFFF00"/>
                </a:solidFill>
                <a:latin typeface="Verdana" pitchFamily="34" charset="0"/>
                <a:sym typeface="Wingdings" pitchFamily="2" charset="2"/>
              </a:rPr>
              <a:t> </a:t>
            </a:r>
            <a:r>
              <a:rPr lang="pt-PT" sz="28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sym typeface="Wingdings" pitchFamily="2" charset="2"/>
              </a:rPr>
              <a:t>78 Oficiais de Justiça</a:t>
            </a:r>
            <a:r>
              <a:rPr lang="pt-PT" sz="28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</a:rPr>
              <a:t> </a:t>
            </a:r>
            <a:endParaRPr lang="pt-BR" sz="2800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Verdana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23528" y="2852936"/>
            <a:ext cx="86439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>
              <a:defRPr/>
            </a:pPr>
            <a:r>
              <a:rPr lang="pt-BR" sz="2800">
                <a:solidFill>
                  <a:srgbClr val="FFFF00"/>
                </a:solidFill>
                <a:latin typeface="Verdana" pitchFamily="34" charset="0"/>
                <a:sym typeface="Wingdings" pitchFamily="2" charset="2"/>
              </a:rPr>
              <a:t> </a:t>
            </a:r>
            <a:r>
              <a:rPr lang="pt-BR" sz="28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sym typeface="Wingdings" pitchFamily="2" charset="2"/>
              </a:rPr>
              <a:t>Perspectiva de redução de quadros</a:t>
            </a:r>
            <a:endParaRPr lang="en-US" sz="2800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Verdana" pitchFamily="34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95536" y="3501008"/>
            <a:ext cx="6715172" cy="625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>
              <a:lnSpc>
                <a:spcPct val="140000"/>
              </a:lnSpc>
              <a:defRPr/>
            </a:pPr>
            <a:r>
              <a:rPr lang="pt-BR" sz="2800">
                <a:solidFill>
                  <a:srgbClr val="FFFF00"/>
                </a:solidFill>
                <a:latin typeface="Verdana" pitchFamily="34" charset="0"/>
                <a:sym typeface="Wingdings" pitchFamily="2" charset="2"/>
              </a:rPr>
              <a:t> </a:t>
            </a:r>
            <a:r>
              <a:rPr lang="en-US" sz="28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sym typeface="Wingdings" pitchFamily="2" charset="2"/>
              </a:rPr>
              <a:t>Bons salários</a:t>
            </a:r>
            <a:endParaRPr lang="en-US" sz="2800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Verdana" pitchFamily="34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95536" y="4293096"/>
            <a:ext cx="6715172" cy="625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>
              <a:lnSpc>
                <a:spcPct val="140000"/>
              </a:lnSpc>
              <a:defRPr/>
            </a:pPr>
            <a:r>
              <a:rPr lang="pt-BR" sz="2800">
                <a:solidFill>
                  <a:srgbClr val="FFFF00"/>
                </a:solidFill>
                <a:latin typeface="Verdana" pitchFamily="34" charset="0"/>
                <a:sym typeface="Wingdings" pitchFamily="2" charset="2"/>
              </a:rPr>
              <a:t> </a:t>
            </a:r>
            <a:r>
              <a:rPr lang="en-US" sz="28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sym typeface="Wingdings" pitchFamily="2" charset="2"/>
              </a:rPr>
              <a:t>Horários de trabalho livres</a:t>
            </a:r>
            <a:endParaRPr lang="en-US" sz="2800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63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7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78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3635896" y="692696"/>
            <a:ext cx="1800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3200" b="1" i="0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Sexo</a:t>
            </a:r>
            <a:endParaRPr kumimoji="0" lang="pt-B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8676" name="Gráfico 1"/>
          <p:cNvPicPr>
            <a:picLocks noChangeArrowheads="1"/>
          </p:cNvPicPr>
          <p:nvPr/>
        </p:nvPicPr>
        <p:blipFill>
          <a:blip r:embed="rId2" cstate="print"/>
          <a:srcRect b="-70"/>
          <a:stretch>
            <a:fillRect/>
          </a:stretch>
        </p:blipFill>
        <p:spPr bwMode="auto">
          <a:xfrm>
            <a:off x="611560" y="1628800"/>
            <a:ext cx="8051294" cy="4176464"/>
          </a:xfrm>
          <a:prstGeom prst="rect">
            <a:avLst/>
          </a:prstGeom>
          <a:noFill/>
        </p:spPr>
      </p:pic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530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971600" y="332656"/>
            <a:ext cx="72728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lvl="0" algn="ctr" eaLnBrk="1" hangingPunct="1"/>
            <a:r>
              <a:rPr lang="pt-BR" sz="28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Tempo de trabalho no judiciário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7106" name="Gráfico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8508061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026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187624" y="332656"/>
            <a:ext cx="676875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algn="ctr" eaLnBrk="1" hangingPunct="1"/>
            <a:r>
              <a:rPr lang="pt-BR" sz="20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quantidade de trabalho que você tem que realizar aumentou nos últimos quatro anos?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29" name="Gráfico 7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8267935" cy="489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0483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8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187624" y="260648"/>
            <a:ext cx="676875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00" h="114300"/>
            </a:sp3d>
          </a:bodyPr>
          <a:lstStyle/>
          <a:p>
            <a:pPr lvl="0" algn="ctr" eaLnBrk="1" hangingPunct="1"/>
            <a:r>
              <a:rPr lang="pt-BR" sz="20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Aumentou a dificuldade para realizar o seu trabalho nos últimos quatro anos?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9153" name="Gráfico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297994" cy="4968552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2305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40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9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theme/theme1.xml><?xml version="1.0" encoding="utf-8"?>
<a:theme xmlns:a="http://schemas.openxmlformats.org/drawingml/2006/main" name="Processo de Trabalho e Saúde">
  <a:themeElements>
    <a:clrScheme name="Design padrão 8">
      <a:dk1>
        <a:srgbClr val="000000"/>
      </a:dk1>
      <a:lt1>
        <a:srgbClr val="99FFCC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CAFFE2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sign padrã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0000"/>
        </a:dk1>
        <a:lt1>
          <a:srgbClr val="99FFCC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CAFFE2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Processo de Trabalho e Saúde</Template>
  <TotalTime>1725</TotalTime>
  <Words>481</Words>
  <Application>Microsoft Office PowerPoint</Application>
  <PresentationFormat>Apresentação na tela (4:3)</PresentationFormat>
  <Paragraphs>81</Paragraphs>
  <Slides>22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27" baseType="lpstr">
      <vt:lpstr>Arial</vt:lpstr>
      <vt:lpstr>Verdana</vt:lpstr>
      <vt:lpstr>Times New Roman</vt:lpstr>
      <vt:lpstr>Wingdings</vt:lpstr>
      <vt:lpstr>Processo de Trabalho e Saúde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 QUAL MUNDO ESTÁ INSERIDO O TRABALHO HOJE?</dc:title>
  <dc:creator>Álvaro R. C. Merlo</dc:creator>
  <cp:lastModifiedBy>Alvaro e Katia</cp:lastModifiedBy>
  <cp:revision>354</cp:revision>
  <dcterms:created xsi:type="dcterms:W3CDTF">2010-03-02T12:43:39Z</dcterms:created>
  <dcterms:modified xsi:type="dcterms:W3CDTF">2014-10-10T21:59:59Z</dcterms:modified>
</cp:coreProperties>
</file>